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799"/>
    <a:srgbClr val="EE50B9"/>
    <a:srgbClr val="ED5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75AC8-8976-461A-9E65-672A4BBC84F4}" v="598" dt="2018-09-04T06:47:03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Kennard" userId="54ff8d4e88f245ef" providerId="LiveId" clId="{C4575AC8-8976-461A-9E65-672A4BBC84F4}"/>
    <pc:docChg chg="custSel addSld modSld">
      <pc:chgData name="Karen Kennard" userId="54ff8d4e88f245ef" providerId="LiveId" clId="{C4575AC8-8976-461A-9E65-672A4BBC84F4}" dt="2018-09-04T06:47:03.477" v="596" actId="1076"/>
      <pc:docMkLst>
        <pc:docMk/>
      </pc:docMkLst>
      <pc:sldChg chg="modSp">
        <pc:chgData name="Karen Kennard" userId="54ff8d4e88f245ef" providerId="LiveId" clId="{C4575AC8-8976-461A-9E65-672A4BBC84F4}" dt="2018-08-16T12:05:06.391" v="0" actId="207"/>
        <pc:sldMkLst>
          <pc:docMk/>
          <pc:sldMk cId="3595886648" sldId="257"/>
        </pc:sldMkLst>
        <pc:spChg chg="mod">
          <ac:chgData name="Karen Kennard" userId="54ff8d4e88f245ef" providerId="LiveId" clId="{C4575AC8-8976-461A-9E65-672A4BBC84F4}" dt="2018-08-16T12:05:06.391" v="0" actId="207"/>
          <ac:spMkLst>
            <pc:docMk/>
            <pc:sldMk cId="3595886648" sldId="257"/>
            <ac:spMk id="43" creationId="{00000000-0000-0000-0000-000000000000}"/>
          </ac:spMkLst>
        </pc:spChg>
      </pc:sldChg>
      <pc:sldChg chg="modSp">
        <pc:chgData name="Karen Kennard" userId="54ff8d4e88f245ef" providerId="LiveId" clId="{C4575AC8-8976-461A-9E65-672A4BBC84F4}" dt="2018-09-04T06:47:03.477" v="596" actId="1076"/>
        <pc:sldMkLst>
          <pc:docMk/>
          <pc:sldMk cId="1401334397" sldId="258"/>
        </pc:sldMkLst>
        <pc:spChg chg="mod">
          <ac:chgData name="Karen Kennard" userId="54ff8d4e88f245ef" providerId="LiveId" clId="{C4575AC8-8976-461A-9E65-672A4BBC84F4}" dt="2018-09-04T06:47:03.477" v="596" actId="1076"/>
          <ac:spMkLst>
            <pc:docMk/>
            <pc:sldMk cId="1401334397" sldId="258"/>
            <ac:spMk id="7" creationId="{00000000-0000-0000-0000-000000000000}"/>
          </ac:spMkLst>
        </pc:spChg>
      </pc:sldChg>
      <pc:sldChg chg="addSp delSp modSp">
        <pc:chgData name="Karen Kennard" userId="54ff8d4e88f245ef" providerId="LiveId" clId="{C4575AC8-8976-461A-9E65-672A4BBC84F4}" dt="2018-09-04T06:45:44.711" v="595" actId="6549"/>
        <pc:sldMkLst>
          <pc:docMk/>
          <pc:sldMk cId="1628962043" sldId="260"/>
        </pc:sldMkLst>
        <pc:spChg chg="mod">
          <ac:chgData name="Karen Kennard" userId="54ff8d4e88f245ef" providerId="LiveId" clId="{C4575AC8-8976-461A-9E65-672A4BBC84F4}" dt="2018-09-04T06:45:44.711" v="595" actId="6549"/>
          <ac:spMkLst>
            <pc:docMk/>
            <pc:sldMk cId="1628962043" sldId="260"/>
            <ac:spMk id="2" creationId="{8BC8332E-51D8-4689-AFEF-D1104EDF3512}"/>
          </ac:spMkLst>
        </pc:spChg>
        <pc:spChg chg="add mod">
          <ac:chgData name="Karen Kennard" userId="54ff8d4e88f245ef" providerId="LiveId" clId="{C4575AC8-8976-461A-9E65-672A4BBC84F4}" dt="2018-09-04T06:44:56.290" v="578"/>
          <ac:spMkLst>
            <pc:docMk/>
            <pc:sldMk cId="1628962043" sldId="260"/>
            <ac:spMk id="4" creationId="{D543CC25-B3D2-465D-B628-1725468F9A3F}"/>
          </ac:spMkLst>
        </pc:spChg>
        <pc:spChg chg="mod">
          <ac:chgData name="Karen Kennard" userId="54ff8d4e88f245ef" providerId="LiveId" clId="{C4575AC8-8976-461A-9E65-672A4BBC84F4}" dt="2018-08-16T12:05:17.148" v="2" actId="207"/>
          <ac:spMkLst>
            <pc:docMk/>
            <pc:sldMk cId="1628962043" sldId="260"/>
            <ac:spMk id="10" creationId="{00000000-0000-0000-0000-000000000000}"/>
          </ac:spMkLst>
        </pc:spChg>
        <pc:picChg chg="del">
          <ac:chgData name="Karen Kennard" userId="54ff8d4e88f245ef" providerId="LiveId" clId="{C4575AC8-8976-461A-9E65-672A4BBC84F4}" dt="2018-09-04T06:34:21.704" v="4" actId="478"/>
          <ac:picMkLst>
            <pc:docMk/>
            <pc:sldMk cId="1628962043" sldId="260"/>
            <ac:picMk id="6" creationId="{D74ED8C6-BE61-4DAF-B951-F6207FABFA69}"/>
          </ac:picMkLst>
        </pc:picChg>
      </pc:sldChg>
      <pc:sldChg chg="add">
        <pc:chgData name="Karen Kennard" userId="54ff8d4e88f245ef" providerId="LiveId" clId="{C4575AC8-8976-461A-9E65-672A4BBC84F4}" dt="2018-09-04T06:34:17.085" v="3"/>
        <pc:sldMkLst>
          <pc:docMk/>
          <pc:sldMk cId="2460941221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B1C08-683D-4523-BCB2-E972A2CD98A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16B2D-4E81-4E7B-8032-26A063D047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08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C198D-0F6F-4746-AB3B-F14C5096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D89AF-0B30-41C7-923F-51F24C8EA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38987-E760-4FFD-8A0D-1AEB56DBD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B6D4-5226-41C2-9176-0809C456A3C6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6273D-E35E-4BF9-B155-A7D97160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13615-07FD-41D6-8B13-F1AF3F9E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5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A1D9-134F-4380-9039-CEA75374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C76B4-D0FB-452C-A61A-D8CC510EC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F1254-519C-406F-B668-80215FC59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AF53-7B02-4FE3-9A49-0D889005F894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CE190-4C5D-4A73-8575-7DA310DF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DD6A6-FA82-44C8-9591-9F52351E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7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9E8027-930D-4B53-A44F-70D54B238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3486C-542E-4357-9293-96BCEB75C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8A4CF-C7E9-4D45-A149-4B17F559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02E6-E7E2-4FF9-915F-4729ED4E0705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03187-CB29-4DA2-9865-6BEDB164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D5C56-BE35-463C-83B9-8C3C0435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0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F61C-4488-45B1-AAA4-8C7D6937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EC602-433D-4E22-9116-FF379A90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8A320-BF30-46DF-ABCE-85D12FBA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DB7F-F47B-4F84-990A-667379368B8B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F6248-C993-4DFE-80BC-084C1202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40EED-8215-4977-A858-95FD18BA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68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15409-1178-45CB-8FB5-A77AC86D5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705A4-F94C-479C-B88D-46ED8656A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E1E19-DEB7-4EA8-8A25-548811B26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5429-6B50-44B6-96CF-5763D5D003D4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2BCF4-940D-4964-B45A-D9001C0A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4A142-1355-4629-883A-E8CE5403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8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A81C-53BE-4499-AB03-BC73A8682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182AD-B828-4FCD-A1E8-851BDB9FE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E0F4E-BE12-4082-9872-A6B8AAD3F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B5CDE-29E8-4DA5-A9FC-7112432D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380E-A2EE-4346-ABA0-2CBDF691B987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08C24-C463-48BB-A70C-4148A9A0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52383-FF57-4B04-843B-CD6602DC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7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DD4D-3F79-406A-982F-23402F216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3A41E-1283-4514-8EF3-2D3324ED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5EA3-B103-488E-B2E0-28BD90C24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7867-A5AD-4859-923E-74E37F86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EEECD-6BA6-403B-8D01-BC1EEE08E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E145C9-2A91-4F11-9FF1-465D9DF4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CB10-EAEB-4E05-9FAC-B7F10B0C0D10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7F5636-46ED-4A87-ACCC-40F982F6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3F39B-CB96-4108-9332-941070C6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5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8EF9-BA20-4EE0-8CDC-0EC96C3B5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47F24-6EB2-4AE2-9C2A-147C41BC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B21C-C817-4BC4-8DED-237C6FBD054A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8F37C-8B1C-4310-86C8-4FE7A3E1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9E8AF5-03ED-41E0-8BCF-0A5ADF18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5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D9536B-2544-4023-BF7F-564BA3962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D7EF-29CD-4CD6-B734-F6A9750320CF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D6C14F-5335-4885-8BFF-8A73A2C5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90434-37EB-4FDB-BC39-8A870A39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091F2-CFB0-4269-B4AC-3DE9D03A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B8EA4-8664-44AF-9A44-E85178094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9DB9C-19DA-42D8-891E-DF4973D23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E3057-0BD7-4A91-B27B-A33125B7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48FA-00A2-4121-885E-40F7CFA79BD3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050B9-DD7C-4BFD-9CCF-EE57434D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0DB7C-D6D1-4AF7-9DBF-94CF0EBE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48786-4447-44F7-8573-6F6C89B6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E3EF93-3EB7-42B2-AEEA-178908B39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E13CA-6625-449E-8CF7-050C07B5C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03482-8356-4DC4-9F9E-F2D17E53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F5B6-7CE3-4569-A83E-82CBA81EBF9C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2828D-6921-47B5-9BA3-17398398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www.thescholarshiphub.org.uk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7CEEF-FDF7-4389-A472-4EE335E3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7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3AAB9-8C6C-4A04-90ED-AAC2CB7A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73A6-35D7-49BC-8BA9-E9136C2C2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F4102-5B4F-4E73-A344-17A592F4D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18F18-58F7-4AF1-BBD6-7048CBD5048A}" type="datetime1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DA355-4BC0-4516-9C14-0CD03F35B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www.thescholarshiphub.org.uk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727D1-F21F-4080-B962-493DE6BEA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32D1-7D2C-4CE6-8467-6B95C98C9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22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Document 13"/>
          <p:cNvSpPr/>
          <p:nvPr/>
        </p:nvSpPr>
        <p:spPr>
          <a:xfrm>
            <a:off x="0" y="-44"/>
            <a:ext cx="11223172" cy="1393371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Document 12"/>
          <p:cNvSpPr/>
          <p:nvPr/>
        </p:nvSpPr>
        <p:spPr>
          <a:xfrm rot="10800000">
            <a:off x="0" y="6204856"/>
            <a:ext cx="11223172" cy="653143"/>
          </a:xfrm>
          <a:prstGeom prst="flowChartDocument">
            <a:avLst/>
          </a:prstGeom>
          <a:solidFill>
            <a:srgbClr val="D34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ECE064-5EDB-4E34-ACED-7A71559E818D}"/>
              </a:ext>
            </a:extLst>
          </p:cNvPr>
          <p:cNvSpPr txBox="1"/>
          <p:nvPr/>
        </p:nvSpPr>
        <p:spPr>
          <a:xfrm>
            <a:off x="1121229" y="1506963"/>
            <a:ext cx="99296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/>
          </a:p>
          <a:p>
            <a:r>
              <a:rPr lang="en-GB" sz="2400" dirty="0"/>
              <a:t>There are over £150 million worth of scholarships, grants and bursaries available for UK students</a:t>
            </a:r>
          </a:p>
          <a:p>
            <a:endParaRPr lang="en-GB" sz="2400" dirty="0"/>
          </a:p>
          <a:p>
            <a:pPr algn="ctr"/>
            <a:r>
              <a:rPr lang="en-GB" sz="2400" dirty="0"/>
              <a:t>This is FREE money that never has to be paid back</a:t>
            </a:r>
          </a:p>
          <a:p>
            <a:endParaRPr lang="en-GB" sz="2400" b="1" dirty="0"/>
          </a:p>
          <a:p>
            <a:endParaRPr lang="en-GB" sz="2400" b="1" dirty="0"/>
          </a:p>
          <a:p>
            <a:pPr algn="ctr"/>
            <a:r>
              <a:rPr lang="en-GB" sz="2400" b="1" dirty="0"/>
              <a:t> </a:t>
            </a:r>
            <a:endParaRPr lang="en-GB" sz="2400" dirty="0"/>
          </a:p>
          <a:p>
            <a:pPr algn="ctr"/>
            <a:endParaRPr lang="en-GB" sz="2400" dirty="0"/>
          </a:p>
          <a:p>
            <a:pPr algn="ctr"/>
            <a:endParaRPr lang="en-GB" sz="2400" b="1" dirty="0"/>
          </a:p>
          <a:p>
            <a:pPr algn="ctr"/>
            <a:endParaRPr lang="en-GB" sz="2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C1F69A-1B47-456D-9464-47A7B7C3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83115"/>
            <a:ext cx="11223170" cy="36512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www.thescholarshiphub.org.uk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F169A8-E1B9-4211-B720-4AC8C5B5A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619" y="0"/>
            <a:ext cx="952381" cy="8571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626695-C0F6-4053-B7FC-6BFEE7C50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933" y="3730273"/>
            <a:ext cx="1717105" cy="198868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09600" y="174171"/>
            <a:ext cx="9058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600" b="1" dirty="0">
                <a:solidFill>
                  <a:prstClr val="white"/>
                </a:solidFill>
              </a:rPr>
              <a:t>Have more money in your pocket at University</a:t>
            </a:r>
          </a:p>
        </p:txBody>
      </p:sp>
    </p:spTree>
    <p:extLst>
      <p:ext uri="{BB962C8B-B14F-4D97-AF65-F5344CB8AC3E}">
        <p14:creationId xmlns:p14="http://schemas.microsoft.com/office/powerpoint/2010/main" val="205208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0221752" y="4201887"/>
            <a:ext cx="1251858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6302890" y="4201887"/>
            <a:ext cx="2405743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960925" y="4212772"/>
            <a:ext cx="2405743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51107" y="4212834"/>
            <a:ext cx="1251858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10156398" y="1632858"/>
            <a:ext cx="1251858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5954486" y="1643746"/>
            <a:ext cx="3189514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3603171" y="1643743"/>
            <a:ext cx="1251858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783771" y="1643744"/>
            <a:ext cx="1251858" cy="162197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9EFDE5-51C5-49E2-9D5A-37BBAE849F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43" y="1820085"/>
            <a:ext cx="1065806" cy="12474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03318C-1B5D-470A-9792-54A31C3460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9" y="4299857"/>
            <a:ext cx="1172380" cy="13433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7CBBFCE-20B6-4022-BEFE-BBAEA25833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848" y="1999082"/>
            <a:ext cx="2798551" cy="9124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19AE2F4-B7B8-4FC4-A589-A03C728B89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028" y="4386943"/>
            <a:ext cx="2189971" cy="128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9E301DE-0484-4679-AD00-67ADEF36D9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371" y="1948543"/>
            <a:ext cx="1139149" cy="947057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9F20DEE-A206-431B-B438-61CD614B7C7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92" y="4388134"/>
            <a:ext cx="2003533" cy="119623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75B11C3-0A8B-497B-B4EE-85CF3A48A9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43" y="1719774"/>
            <a:ext cx="1185044" cy="141765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EA1D02B-32C4-483F-B71F-E96ED6A8010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874" y="4258661"/>
            <a:ext cx="1160801" cy="141765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A947390-7687-472B-B7BA-E234048CF4D6}"/>
              </a:ext>
            </a:extLst>
          </p:cNvPr>
          <p:cNvSpPr txBox="1"/>
          <p:nvPr/>
        </p:nvSpPr>
        <p:spPr>
          <a:xfrm>
            <a:off x="453544" y="3274353"/>
            <a:ext cx="1835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Your exam results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6AE1BC-2BF7-46AC-BBA3-D0B29664B0EF}"/>
              </a:ext>
            </a:extLst>
          </p:cNvPr>
          <p:cNvSpPr txBox="1"/>
          <p:nvPr/>
        </p:nvSpPr>
        <p:spPr>
          <a:xfrm>
            <a:off x="557953" y="5822949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Financial need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F43803-8E7C-4435-A7B4-58AA9E0B980C}"/>
              </a:ext>
            </a:extLst>
          </p:cNvPr>
          <p:cNvSpPr txBox="1"/>
          <p:nvPr/>
        </p:nvSpPr>
        <p:spPr>
          <a:xfrm>
            <a:off x="2932272" y="3284848"/>
            <a:ext cx="261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Your religious background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917EAD-A212-47D1-92DE-085D57FEDD67}"/>
              </a:ext>
            </a:extLst>
          </p:cNvPr>
          <p:cNvSpPr txBox="1"/>
          <p:nvPr/>
        </p:nvSpPr>
        <p:spPr>
          <a:xfrm>
            <a:off x="3421495" y="5817524"/>
            <a:ext cx="152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you eat!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857097-3CC5-40ED-8935-BBF82C8FC008}"/>
              </a:ext>
            </a:extLst>
          </p:cNvPr>
          <p:cNvSpPr txBox="1"/>
          <p:nvPr/>
        </p:nvSpPr>
        <p:spPr>
          <a:xfrm>
            <a:off x="9669382" y="3283076"/>
            <a:ext cx="229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Where you come from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5073F78-4984-444E-9B6C-DFE546907B60}"/>
              </a:ext>
            </a:extLst>
          </p:cNvPr>
          <p:cNvSpPr txBox="1"/>
          <p:nvPr/>
        </p:nvSpPr>
        <p:spPr>
          <a:xfrm>
            <a:off x="6730335" y="3276747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Musical talent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610953-673E-4F5B-A8E8-80ECB1C06113}"/>
              </a:ext>
            </a:extLst>
          </p:cNvPr>
          <p:cNvSpPr txBox="1"/>
          <p:nvPr/>
        </p:nvSpPr>
        <p:spPr>
          <a:xfrm>
            <a:off x="6302828" y="5820666"/>
            <a:ext cx="246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Sporting achievement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B25939A-1AB1-4752-B337-2D6853A207E3}"/>
              </a:ext>
            </a:extLst>
          </p:cNvPr>
          <p:cNvSpPr txBox="1"/>
          <p:nvPr/>
        </p:nvSpPr>
        <p:spPr>
          <a:xfrm>
            <a:off x="9654161" y="5807858"/>
            <a:ext cx="232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Your career aspirations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F169A8-E1B9-4211-B720-4AC8C5B5A21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619" y="0"/>
            <a:ext cx="952381" cy="857143"/>
          </a:xfrm>
          <a:prstGeom prst="rect">
            <a:avLst/>
          </a:prstGeom>
        </p:spPr>
      </p:pic>
      <p:sp>
        <p:nvSpPr>
          <p:cNvPr id="42" name="Flowchart: Document 41"/>
          <p:cNvSpPr/>
          <p:nvPr/>
        </p:nvSpPr>
        <p:spPr>
          <a:xfrm>
            <a:off x="-10886" y="0"/>
            <a:ext cx="11223172" cy="1393371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89498-5E4E-4B36-833A-9A174E78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2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+mn-lt"/>
              </a:rPr>
              <a:t>Here are just some of the reasons you could be eligible for a scholarship, grant or bursary</a:t>
            </a:r>
          </a:p>
        </p:txBody>
      </p:sp>
      <p:sp>
        <p:nvSpPr>
          <p:cNvPr id="43" name="Flowchart: Document 42"/>
          <p:cNvSpPr/>
          <p:nvPr/>
        </p:nvSpPr>
        <p:spPr>
          <a:xfrm rot="10800000">
            <a:off x="0" y="6204856"/>
            <a:ext cx="11223172" cy="653143"/>
          </a:xfrm>
          <a:prstGeom prst="flowChartDocument">
            <a:avLst/>
          </a:prstGeom>
          <a:solidFill>
            <a:srgbClr val="D34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ooter Placeholder 6">
            <a:extLst>
              <a:ext uri="{FF2B5EF4-FFF2-40B4-BE49-F238E27FC236}">
                <a16:creationId xmlns:a16="http://schemas.microsoft.com/office/drawing/2014/main" id="{89C1F69A-1B47-456D-9464-47A7B7C3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83115"/>
            <a:ext cx="11223170" cy="36512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www.thescholarshiphub.org.uk</a:t>
            </a:r>
          </a:p>
        </p:txBody>
      </p:sp>
    </p:spTree>
    <p:extLst>
      <p:ext uri="{BB962C8B-B14F-4D97-AF65-F5344CB8AC3E}">
        <p14:creationId xmlns:p14="http://schemas.microsoft.com/office/powerpoint/2010/main" val="359588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337449" y="3363694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F169A8-E1B9-4211-B720-4AC8C5B5A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619" y="0"/>
            <a:ext cx="952381" cy="857143"/>
          </a:xfrm>
          <a:prstGeom prst="rect">
            <a:avLst/>
          </a:prstGeom>
        </p:spPr>
      </p:pic>
      <p:sp>
        <p:nvSpPr>
          <p:cNvPr id="7" name="Flowchart: Document 6"/>
          <p:cNvSpPr/>
          <p:nvPr/>
        </p:nvSpPr>
        <p:spPr>
          <a:xfrm rot="10800000">
            <a:off x="0" y="6218109"/>
            <a:ext cx="11223172" cy="653143"/>
          </a:xfrm>
          <a:prstGeom prst="flowChartDocument">
            <a:avLst/>
          </a:prstGeom>
          <a:solidFill>
            <a:srgbClr val="D34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89C1F69A-1B47-456D-9464-47A7B7C3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83115"/>
            <a:ext cx="11223170" cy="36512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www.thescholarshiphub.org.uk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-10886" y="0"/>
            <a:ext cx="11223172" cy="1393371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C230E7-3E9E-4F04-A397-0B8390D0C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3" y="0"/>
            <a:ext cx="10515600" cy="9906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Things you should know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5656" y="1821318"/>
            <a:ext cx="3984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Many organisations offering scholarships actually struggle to get enough applicants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64768" y="3454171"/>
            <a:ext cx="4005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70% of students don’t apply, citing the belief that they will not be eligible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02829" y="1704593"/>
            <a:ext cx="50183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There are many scholarships </a:t>
            </a:r>
            <a:r>
              <a:rPr lang="en-GB" b="1" dirty="0"/>
              <a:t>open to all students </a:t>
            </a:r>
            <a:r>
              <a:rPr lang="en-GB" dirty="0"/>
              <a:t>regardless of where they are studying or which subject AND UNIVERSITIES WILL NOT GENERALLY TELL YOU ABOUT THESE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55478" y="4625948"/>
            <a:ext cx="42563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average scholarship is worth £1,500 – it might take a bit of time and effort to apply for scholarships, but it would take a lot longer to earn that at £7.50 per hour!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02847" y="3454174"/>
            <a:ext cx="4778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There really are some scholarships which offer up to full tuition fees and living costs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13713" y="4956408"/>
            <a:ext cx="5138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 WILL NEVER KNOW WHETHER YOU ARE ELIGIBLE IF YOU DON’T LOOK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130" y="3507249"/>
            <a:ext cx="484009" cy="509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3" y="2017261"/>
            <a:ext cx="752411" cy="55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Oval 28"/>
          <p:cNvSpPr/>
          <p:nvPr/>
        </p:nvSpPr>
        <p:spPr>
          <a:xfrm>
            <a:off x="337445" y="1872308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806" y="1946503"/>
            <a:ext cx="653823" cy="64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val 30"/>
          <p:cNvSpPr/>
          <p:nvPr/>
        </p:nvSpPr>
        <p:spPr>
          <a:xfrm>
            <a:off x="5486388" y="1883195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36748" y="3420837"/>
            <a:ext cx="719109" cy="60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Oval 32"/>
          <p:cNvSpPr/>
          <p:nvPr/>
        </p:nvSpPr>
        <p:spPr>
          <a:xfrm>
            <a:off x="5497270" y="3341915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671458" y="3624943"/>
            <a:ext cx="283028" cy="31568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486" y="4909457"/>
            <a:ext cx="659266" cy="58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val 35"/>
          <p:cNvSpPr/>
          <p:nvPr/>
        </p:nvSpPr>
        <p:spPr>
          <a:xfrm>
            <a:off x="348331" y="4844186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5496747" y="4854211"/>
            <a:ext cx="805543" cy="8164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17400" y="5040086"/>
            <a:ext cx="557140" cy="500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13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F169A8-E1B9-4211-B720-4AC8C5B5A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619" y="0"/>
            <a:ext cx="952381" cy="857143"/>
          </a:xfrm>
          <a:prstGeom prst="rect">
            <a:avLst/>
          </a:prstGeom>
        </p:spPr>
      </p:pic>
      <p:sp>
        <p:nvSpPr>
          <p:cNvPr id="9" name="Flowchart: Document 8"/>
          <p:cNvSpPr/>
          <p:nvPr/>
        </p:nvSpPr>
        <p:spPr>
          <a:xfrm>
            <a:off x="0" y="-44"/>
            <a:ext cx="11223172" cy="1393371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8332E-51D8-4689-AFEF-D1104EDF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Here are some examples</a:t>
            </a:r>
          </a:p>
        </p:txBody>
      </p:sp>
      <p:sp>
        <p:nvSpPr>
          <p:cNvPr id="10" name="Flowchart: Document 9"/>
          <p:cNvSpPr/>
          <p:nvPr/>
        </p:nvSpPr>
        <p:spPr>
          <a:xfrm rot="10800000">
            <a:off x="0" y="6204856"/>
            <a:ext cx="11223172" cy="653143"/>
          </a:xfrm>
          <a:prstGeom prst="flowChartDocument">
            <a:avLst/>
          </a:prstGeom>
          <a:solidFill>
            <a:srgbClr val="D34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ooter Placeholder 6">
            <a:extLst>
              <a:ext uri="{FF2B5EF4-FFF2-40B4-BE49-F238E27FC236}">
                <a16:creationId xmlns:a16="http://schemas.microsoft.com/office/drawing/2014/main" id="{89C1F69A-1B47-456D-9464-47A7B7C3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83115"/>
            <a:ext cx="11223170" cy="36512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www.thescholarshiphub.org.uk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43CC25-B3D2-465D-B628-1725468F9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209" y="1623422"/>
            <a:ext cx="8544339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D34799"/>
                </a:solidFill>
              </a:rPr>
              <a:t>Lloyds Scholars</a:t>
            </a:r>
          </a:p>
          <a:p>
            <a:pPr marL="0" indent="0">
              <a:buNone/>
            </a:pPr>
            <a:r>
              <a:rPr lang="en-GB" dirty="0"/>
              <a:t>Open to students with a household income below £25,000, this scholarship offered by Lloyds Bank gives £1,000 a year, plus cash incentives for good grades, mentoring and work experience.</a:t>
            </a:r>
          </a:p>
          <a:p>
            <a:pPr marL="0" indent="0">
              <a:buNone/>
            </a:pPr>
            <a:r>
              <a:rPr lang="en-GB" b="1" dirty="0" err="1">
                <a:solidFill>
                  <a:schemeClr val="accent5"/>
                </a:solidFill>
              </a:rPr>
              <a:t>Leverhulme</a:t>
            </a:r>
            <a:r>
              <a:rPr lang="en-GB" b="1" dirty="0">
                <a:solidFill>
                  <a:schemeClr val="accent5"/>
                </a:solidFill>
              </a:rPr>
              <a:t> Trust Grants</a:t>
            </a:r>
          </a:p>
          <a:p>
            <a:pPr marL="0" indent="0">
              <a:buNone/>
            </a:pPr>
            <a:r>
              <a:rPr lang="en-GB" dirty="0"/>
              <a:t>Up to £3,000 a year is offered to students who are the close relation of a </a:t>
            </a:r>
            <a:r>
              <a:rPr lang="fr-FR" dirty="0"/>
              <a:t>Commercial Traveller, Chemist or Grocer.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96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74ED8C6-BE61-4DAF-B951-F6207FABFA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32" y="2917485"/>
            <a:ext cx="2152650" cy="2124075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169A8-E1B9-4211-B720-4AC8C5B5A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619" y="0"/>
            <a:ext cx="952381" cy="857143"/>
          </a:xfrm>
          <a:prstGeom prst="rect">
            <a:avLst/>
          </a:prstGeom>
        </p:spPr>
      </p:pic>
      <p:sp>
        <p:nvSpPr>
          <p:cNvPr id="9" name="Flowchart: Document 8"/>
          <p:cNvSpPr/>
          <p:nvPr/>
        </p:nvSpPr>
        <p:spPr>
          <a:xfrm>
            <a:off x="0" y="-44"/>
            <a:ext cx="11223172" cy="1393371"/>
          </a:xfrm>
          <a:prstGeom prst="flowChart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8332E-51D8-4689-AFEF-D1104EDF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Find out what you can apply for and get searching now!</a:t>
            </a:r>
          </a:p>
        </p:txBody>
      </p:sp>
      <p:sp>
        <p:nvSpPr>
          <p:cNvPr id="10" name="Flowchart: Document 9"/>
          <p:cNvSpPr/>
          <p:nvPr/>
        </p:nvSpPr>
        <p:spPr>
          <a:xfrm rot="10800000">
            <a:off x="0" y="6204856"/>
            <a:ext cx="11223172" cy="653143"/>
          </a:xfrm>
          <a:prstGeom prst="flowChartDocument">
            <a:avLst/>
          </a:prstGeom>
          <a:solidFill>
            <a:srgbClr val="D34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ooter Placeholder 6">
            <a:extLst>
              <a:ext uri="{FF2B5EF4-FFF2-40B4-BE49-F238E27FC236}">
                <a16:creationId xmlns:a16="http://schemas.microsoft.com/office/drawing/2014/main" id="{89C1F69A-1B47-456D-9464-47A7B7C3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83115"/>
            <a:ext cx="11223170" cy="36512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www.thescholarshiphub.org.uk</a:t>
            </a:r>
          </a:p>
        </p:txBody>
      </p:sp>
    </p:spTree>
    <p:extLst>
      <p:ext uri="{BB962C8B-B14F-4D97-AF65-F5344CB8AC3E}">
        <p14:creationId xmlns:p14="http://schemas.microsoft.com/office/powerpoint/2010/main" val="246094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Here are just some of the reasons you could be eligible for a scholarship, grant or bursary</vt:lpstr>
      <vt:lpstr>Things you should know</vt:lpstr>
      <vt:lpstr>Here are some examples</vt:lpstr>
      <vt:lpstr>Find out what you can apply for and get searching now!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Kennard</dc:creator>
  <cp:lastModifiedBy>Karen Kennard</cp:lastModifiedBy>
  <cp:revision>21</cp:revision>
  <dcterms:created xsi:type="dcterms:W3CDTF">2018-07-20T13:55:01Z</dcterms:created>
  <dcterms:modified xsi:type="dcterms:W3CDTF">2018-09-04T06:47:10Z</dcterms:modified>
</cp:coreProperties>
</file>